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pdf" ContentType="application/pdf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56" r:id="rId3"/>
    <p:sldId id="257" r:id="rId4"/>
    <p:sldId id="259" r:id="rId5"/>
    <p:sldId id="262" r:id="rId6"/>
    <p:sldId id="260" r:id="rId7"/>
    <p:sldId id="266" r:id="rId8"/>
    <p:sldId id="263" r:id="rId9"/>
    <p:sldId id="264" r:id="rId10"/>
    <p:sldId id="267" r:id="rId11"/>
    <p:sldId id="268" r:id="rId12"/>
    <p:sldId id="269" r:id="rId13"/>
    <p:sldId id="270" r:id="rId14"/>
    <p:sldId id="261" r:id="rId15"/>
    <p:sldId id="258" r:id="rId16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79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592B6-A983-BB4A-86C7-B23CD2512C41}" type="datetimeFigureOut">
              <a:rPr lang="en-GB" smtClean="0"/>
              <a:t>3/13/14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98DF4-2093-1C40-99FD-2A08E8FDD4E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Cortex was stimulated at the time indicate</a:t>
            </a:r>
            <a:r>
              <a:rPr lang="en-GB" baseline="0" dirty="0" smtClean="0"/>
              <a:t>d by the arrows in the top histograms and by the red line in the model histograms.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Responses recorded in STN and </a:t>
            </a:r>
            <a:r>
              <a:rPr lang="en-GB" baseline="0" dirty="0" err="1" smtClean="0"/>
              <a:t>SNr</a:t>
            </a:r>
            <a:r>
              <a:rPr lang="en-GB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Model histograms show aggregate spike counts for ONE neuron over 100 stimulation experiments.</a:t>
            </a:r>
          </a:p>
          <a:p>
            <a:r>
              <a:rPr lang="en-GB" dirty="0" smtClean="0"/>
              <a:t>- Qualitatively</a:t>
            </a:r>
            <a:r>
              <a:rPr lang="en-GB" baseline="0" dirty="0" smtClean="0"/>
              <a:t> a relatively good match for both, but second peak for STN is a </a:t>
            </a:r>
            <a:r>
              <a:rPr lang="en-GB" baseline="0" smtClean="0"/>
              <a:t>bit small!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262E1-17D0-46F5-A209-280EC35CDDE6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5496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79B1F-FB1A-ED42-91E8-B8D771C34C90}" type="datetimeFigureOut">
              <a:rPr lang="en-GB" smtClean="0"/>
              <a:pPr/>
              <a:t>3/12/14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74413-A3CA-8340-8EF3-F60F5FF98D2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d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lex/Documents/playback_of_data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SpineML</a:t>
            </a:r>
            <a:r>
              <a:rPr lang="en-GB" dirty="0" smtClean="0"/>
              <a:t> and </a:t>
            </a:r>
            <a:r>
              <a:rPr lang="en-GB" dirty="0" err="1" smtClean="0"/>
              <a:t>SpineCreator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GB" dirty="0" smtClean="0"/>
              <a:t>Alex Cope</a:t>
            </a:r>
          </a:p>
          <a:p>
            <a:pPr algn="ctr">
              <a:buNone/>
            </a:pPr>
            <a:r>
              <a:rPr lang="en-GB" dirty="0" smtClean="0"/>
              <a:t>University of Sheffield</a:t>
            </a:r>
            <a:endParaRPr lang="en-GB" dirty="0"/>
          </a:p>
        </p:txBody>
      </p:sp>
      <p:pic>
        <p:nvPicPr>
          <p:cNvPr id="4" name="Picture 3" descr="distance_d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01" y="2721262"/>
            <a:ext cx="4136738" cy="41367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614" y="128790"/>
            <a:ext cx="797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Basal ganglia model development using </a:t>
            </a:r>
            <a:r>
              <a:rPr lang="en-GB" sz="2000" dirty="0" err="1" smtClean="0"/>
              <a:t>SpineCreator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08597" y="796530"/>
            <a:ext cx="3680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Component layer:</a:t>
            </a:r>
            <a:endParaRPr lang="en-GB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60212" y="1135084"/>
            <a:ext cx="4608713" cy="3451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075667" y="2321055"/>
            <a:ext cx="4975958" cy="37265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323" y="5112911"/>
            <a:ext cx="3757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Above: simple LIF neuron model</a:t>
            </a:r>
          </a:p>
          <a:p>
            <a:r>
              <a:rPr lang="en-GB" sz="1600" dirty="0" smtClean="0"/>
              <a:t>Right: more complex, abstract non-</a:t>
            </a:r>
          </a:p>
          <a:p>
            <a:r>
              <a:rPr lang="en-GB" sz="1600" dirty="0"/>
              <a:t>	</a:t>
            </a:r>
            <a:r>
              <a:rPr lang="en-GB" sz="1600" dirty="0" smtClean="0"/>
              <a:t>neuron component – generates </a:t>
            </a:r>
            <a:r>
              <a:rPr lang="en-GB" sz="1600" smtClean="0"/>
              <a:t>	</a:t>
            </a:r>
            <a:r>
              <a:rPr lang="en-GB" sz="1600" smtClean="0"/>
              <a:t>cortical input </a:t>
            </a:r>
            <a:r>
              <a:rPr lang="en-GB" sz="1600" dirty="0" smtClean="0"/>
              <a:t>spikes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7125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614" y="128790"/>
            <a:ext cx="797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Basal ganglia model development using </a:t>
            </a:r>
            <a:r>
              <a:rPr lang="en-GB" sz="2000" dirty="0" err="1" smtClean="0"/>
              <a:t>SpineCreator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08597" y="796530"/>
            <a:ext cx="3680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Network layer:</a:t>
            </a:r>
            <a:endParaRPr lang="en-GB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005858" y="1135084"/>
            <a:ext cx="6606863" cy="4940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4494" y="6385802"/>
            <a:ext cx="7176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Three basal ganglia ‘channels’ with segregated and convergent connectivity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14329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797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Basal ganglia model development using </a:t>
            </a:r>
            <a:r>
              <a:rPr lang="en-GB" sz="2000" dirty="0" err="1" smtClean="0"/>
              <a:t>SpineCreator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82391" y="1030310"/>
            <a:ext cx="1719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Visualisation:</a:t>
            </a:r>
            <a:endParaRPr lang="en-GB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64204" y="2725673"/>
            <a:ext cx="5138671" cy="3842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92263" y="718497"/>
            <a:ext cx="5011202" cy="37471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05719" y="4629109"/>
            <a:ext cx="3512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Graphing layer allows visualisation of spike times and voltage traces, illustrating single neuron responses to input (left) and complex firing rate relationships (above)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036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241"/>
            <a:ext cx="797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Preliminary results: cortical stimulation experiments</a:t>
            </a:r>
            <a:endParaRPr lang="en-GB" sz="2000" dirty="0"/>
          </a:p>
        </p:txBody>
      </p:sp>
      <p:grpSp>
        <p:nvGrpSpPr>
          <p:cNvPr id="2" name="Group 24"/>
          <p:cNvGrpSpPr/>
          <p:nvPr/>
        </p:nvGrpSpPr>
        <p:grpSpPr>
          <a:xfrm>
            <a:off x="156870" y="688625"/>
            <a:ext cx="8802495" cy="6169375"/>
            <a:chOff x="147525" y="889232"/>
            <a:chExt cx="11736660" cy="6169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6131859" y="1392589"/>
              <a:ext cx="5678636" cy="26944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t="11834"/>
            <a:stretch/>
          </p:blipFill>
          <p:spPr>
            <a:xfrm>
              <a:off x="7047772" y="4941204"/>
              <a:ext cx="3912718" cy="211740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077930" y="1830130"/>
              <a:ext cx="487793" cy="431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654282" y="1910629"/>
              <a:ext cx="705920" cy="431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76206" y="1830130"/>
              <a:ext cx="487793" cy="431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233213" y="1910629"/>
              <a:ext cx="727278" cy="431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147525" y="1392589"/>
              <a:ext cx="2872286" cy="264250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3019810" y="1625267"/>
              <a:ext cx="3009900" cy="25137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t="13690"/>
            <a:stretch/>
          </p:blipFill>
          <p:spPr>
            <a:xfrm>
              <a:off x="960121" y="4941204"/>
              <a:ext cx="4119377" cy="205760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542234" y="1625267"/>
              <a:ext cx="1589625" cy="716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46215" y="2348170"/>
              <a:ext cx="487793" cy="431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95738" y="1720229"/>
              <a:ext cx="1642409" cy="621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10435" y="2143305"/>
              <a:ext cx="478314" cy="1594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4460" y="1815428"/>
              <a:ext cx="487793" cy="431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8258" y="893674"/>
              <a:ext cx="494007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err="1" smtClean="0"/>
                <a:t>Subthalamic</a:t>
              </a:r>
              <a:r>
                <a:rPr lang="en-GB" sz="1600" dirty="0" smtClean="0"/>
                <a:t> nucleus (STN) responses:</a:t>
              </a:r>
            </a:p>
            <a:p>
              <a:pPr algn="ctr"/>
              <a:r>
                <a:rPr lang="en-GB" sz="1600" dirty="0" smtClean="0"/>
                <a:t> from </a:t>
              </a:r>
              <a:r>
                <a:rPr lang="en-GB" sz="1600" dirty="0" err="1" smtClean="0"/>
                <a:t>Kolomiets</a:t>
              </a:r>
              <a:r>
                <a:rPr lang="en-GB" sz="1600" dirty="0" smtClean="0"/>
                <a:t> et al., 2001</a:t>
              </a:r>
              <a:endParaRPr lang="en-GB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48333" y="889232"/>
              <a:ext cx="452254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err="1" smtClean="0"/>
                <a:t>Substantia</a:t>
              </a:r>
              <a:r>
                <a:rPr lang="en-GB" sz="1600" dirty="0" smtClean="0"/>
                <a:t> </a:t>
              </a:r>
              <a:r>
                <a:rPr lang="en-GB" sz="1600" dirty="0" err="1" smtClean="0"/>
                <a:t>nigra</a:t>
              </a:r>
              <a:r>
                <a:rPr lang="en-GB" sz="1600" dirty="0" smtClean="0"/>
                <a:t> (</a:t>
              </a:r>
              <a:r>
                <a:rPr lang="en-GB" sz="1600" dirty="0" err="1" smtClean="0"/>
                <a:t>SNr</a:t>
              </a:r>
              <a:r>
                <a:rPr lang="en-GB" sz="1600" dirty="0" smtClean="0"/>
                <a:t>) responses:</a:t>
              </a:r>
            </a:p>
            <a:p>
              <a:pPr algn="ctr"/>
              <a:r>
                <a:rPr lang="en-GB" sz="1600" dirty="0" smtClean="0"/>
                <a:t> from </a:t>
              </a:r>
              <a:r>
                <a:rPr lang="en-GB" sz="1600" dirty="0" err="1" smtClean="0"/>
                <a:t>Kolomiets</a:t>
              </a:r>
              <a:r>
                <a:rPr lang="en-GB" sz="1600" dirty="0" smtClean="0"/>
                <a:t> et al., 2003</a:t>
              </a:r>
              <a:endParaRPr lang="en-GB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3134" y="4139017"/>
              <a:ext cx="564050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Model STN responses:</a:t>
              </a:r>
            </a:p>
            <a:p>
              <a:pPr algn="ctr"/>
              <a:r>
                <a:rPr lang="en-GB" sz="1600" dirty="0" smtClean="0"/>
                <a:t>Small second peak? Under investigation!</a:t>
              </a:r>
              <a:endParaRPr lang="en-GB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43684" y="4134332"/>
              <a:ext cx="564050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Model </a:t>
              </a:r>
              <a:r>
                <a:rPr lang="en-GB" sz="1600" dirty="0" err="1" smtClean="0"/>
                <a:t>SNr</a:t>
              </a:r>
              <a:r>
                <a:rPr lang="en-GB" sz="1600" dirty="0" smtClean="0"/>
                <a:t> responses:</a:t>
              </a:r>
            </a:p>
            <a:p>
              <a:pPr algn="ctr"/>
              <a:r>
                <a:rPr lang="en-GB" sz="1600" dirty="0" smtClean="0"/>
                <a:t>Good match to data!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1236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3773" y="816120"/>
            <a:ext cx="329247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 smtClean="0"/>
              <a:t>SpineCreator</a:t>
            </a:r>
            <a:r>
              <a:rPr lang="en-GB" sz="1600" dirty="0" smtClean="0"/>
              <a:t> …</a:t>
            </a:r>
          </a:p>
          <a:p>
            <a:endParaRPr lang="en-US" sz="1600" dirty="0" smtClean="0"/>
          </a:p>
          <a:p>
            <a:endParaRPr lang="en-US" sz="1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3773" y="199429"/>
            <a:ext cx="833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New features: projects</a:t>
            </a:r>
            <a:endParaRPr lang="en-GB" sz="2400" dirty="0"/>
          </a:p>
        </p:txBody>
      </p:sp>
      <p:pic>
        <p:nvPicPr>
          <p:cNvPr id="7" name="Picture 6" descr="Screen Shot 2014-03-13 at 06.46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224" y="816120"/>
            <a:ext cx="5051909" cy="24950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3773" y="816118"/>
            <a:ext cx="80877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 smtClean="0"/>
              <a:t>SpineML</a:t>
            </a:r>
            <a:r>
              <a:rPr lang="en-GB" sz="1600" dirty="0" smtClean="0"/>
              <a:t> can use code generation for simulator support, so it is very easy to add support for </a:t>
            </a:r>
            <a:r>
              <a:rPr lang="en-GB" sz="1600" dirty="0" err="1" smtClean="0"/>
              <a:t>GeNN</a:t>
            </a:r>
            <a:endParaRPr lang="en-GB" sz="1600" dirty="0" smtClean="0"/>
          </a:p>
          <a:p>
            <a:endParaRPr lang="en-GB" sz="1600" dirty="0" smtClean="0"/>
          </a:p>
          <a:p>
            <a:r>
              <a:rPr lang="en-GB" sz="1600" dirty="0" smtClean="0"/>
              <a:t>XSLT translation scripts transform the model into </a:t>
            </a:r>
            <a:r>
              <a:rPr lang="en-GB" sz="1600" dirty="0" err="1" smtClean="0"/>
              <a:t>GeNN</a:t>
            </a:r>
            <a:r>
              <a:rPr lang="en-GB" sz="1600" dirty="0" smtClean="0"/>
              <a:t> user files, and the </a:t>
            </a:r>
            <a:r>
              <a:rPr lang="en-GB" sz="1600" dirty="0" err="1" smtClean="0"/>
              <a:t>GeNN</a:t>
            </a:r>
            <a:r>
              <a:rPr lang="en-GB" sz="1600" dirty="0" smtClean="0"/>
              <a:t> standard </a:t>
            </a:r>
            <a:r>
              <a:rPr lang="en-GB" sz="1600" dirty="0" err="1" smtClean="0"/>
              <a:t>toolchain</a:t>
            </a:r>
            <a:r>
              <a:rPr lang="en-GB" sz="1600" dirty="0" smtClean="0"/>
              <a:t> compiles and runs the simulation</a:t>
            </a:r>
          </a:p>
          <a:p>
            <a:endParaRPr lang="en-GB" sz="1600" dirty="0" smtClean="0"/>
          </a:p>
          <a:p>
            <a:r>
              <a:rPr lang="en-GB" sz="1600" dirty="0" smtClean="0"/>
              <a:t>Support for new neuron types (and soon synapses and weight update rules) is supported through XSLT translation to </a:t>
            </a:r>
            <a:r>
              <a:rPr lang="en-GB" sz="1600" dirty="0" err="1" smtClean="0"/>
              <a:t>GeNN</a:t>
            </a:r>
            <a:r>
              <a:rPr lang="en-GB" sz="1600" dirty="0" smtClean="0"/>
              <a:t> system files</a:t>
            </a:r>
            <a:endParaRPr lang="en-US" sz="15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3773" y="199429"/>
            <a:ext cx="833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SpineML</a:t>
            </a:r>
            <a:r>
              <a:rPr lang="en-GB" sz="2400" dirty="0" smtClean="0"/>
              <a:t> and </a:t>
            </a:r>
            <a:r>
              <a:rPr lang="en-GB" sz="2400" dirty="0" err="1" smtClean="0"/>
              <a:t>GeNN</a:t>
            </a:r>
            <a:endParaRPr lang="en-GB" sz="2400" dirty="0"/>
          </a:p>
        </p:txBody>
      </p:sp>
      <p:pic>
        <p:nvPicPr>
          <p:cNvPr id="7" name="Picture 71" descr="GPU- toolchain overview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773" y="3236143"/>
            <a:ext cx="8087764" cy="321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3773" y="816120"/>
            <a:ext cx="5032434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SpineML</a:t>
            </a:r>
            <a:r>
              <a:rPr lang="en-GB" dirty="0" smtClean="0"/>
              <a:t> is an XML-based description format for networks of point neurons</a:t>
            </a:r>
          </a:p>
          <a:p>
            <a:endParaRPr lang="en-GB" dirty="0" smtClean="0"/>
          </a:p>
          <a:p>
            <a:r>
              <a:rPr lang="en-GB" dirty="0" smtClean="0"/>
              <a:t>It is a proposed completion of the </a:t>
            </a:r>
            <a:r>
              <a:rPr lang="en-GB" dirty="0" err="1" smtClean="0"/>
              <a:t>NineML</a:t>
            </a:r>
            <a:r>
              <a:rPr lang="en-GB" dirty="0" smtClean="0"/>
              <a:t> format, including the description of neural dynamics, network structure, and experimental procedures.</a:t>
            </a:r>
          </a:p>
          <a:p>
            <a:endParaRPr lang="en-GB" dirty="0" smtClean="0"/>
          </a:p>
          <a:p>
            <a:r>
              <a:rPr lang="en-GB" dirty="0" err="1" smtClean="0"/>
              <a:t>SpineML</a:t>
            </a:r>
            <a:r>
              <a:rPr lang="en-GB" dirty="0" smtClean="0"/>
              <a:t> acts as an exchange format between creation tools and simulators, as well as between collaborators working on a shared model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Fig 2 - GUI paper- toolchain overview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128967" y="3642568"/>
            <a:ext cx="5280691" cy="2096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773" y="199429"/>
            <a:ext cx="833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SpineML</a:t>
            </a:r>
            <a:endParaRPr lang="en-GB" sz="1600" dirty="0"/>
          </a:p>
        </p:txBody>
      </p:sp>
      <p:pic>
        <p:nvPicPr>
          <p:cNvPr id="7" name="Picture 6" descr="Screen Shot 2013-12-18 at 10.04.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853" y="816120"/>
            <a:ext cx="3610147" cy="2052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773" y="5739408"/>
            <a:ext cx="8459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SpineML</a:t>
            </a:r>
            <a:r>
              <a:rPr lang="en-US" dirty="0" smtClean="0"/>
              <a:t> is published:</a:t>
            </a:r>
            <a:endParaRPr lang="en-US" dirty="0" smtClean="0"/>
          </a:p>
          <a:p>
            <a:r>
              <a:rPr lang="en-US" dirty="0" smtClean="0"/>
              <a:t>Richmond P, Cope A, Gurney K, </a:t>
            </a:r>
            <a:r>
              <a:rPr lang="en-US" dirty="0" err="1" smtClean="0"/>
              <a:t>Allerton</a:t>
            </a:r>
            <a:r>
              <a:rPr lang="en-US" dirty="0" smtClean="0"/>
              <a:t> DJ. "From Model Specification to Simulation of Biologically Constrained Networks of Spiking Neurons" </a:t>
            </a:r>
            <a:r>
              <a:rPr lang="en-US" dirty="0" err="1" smtClean="0"/>
              <a:t>Neuroinformatics</a:t>
            </a:r>
            <a:r>
              <a:rPr lang="en-US" dirty="0"/>
              <a:t>.</a:t>
            </a:r>
            <a:r>
              <a:rPr lang="en-US" dirty="0" smtClean="0"/>
              <a:t> 2013</a:t>
            </a:r>
            <a:endParaRPr lang="en-GB" dirty="0" smtClean="0"/>
          </a:p>
          <a:p>
            <a:endParaRPr lang="en-GB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3773" y="816120"/>
            <a:ext cx="45658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 smtClean="0"/>
              <a:t>SpineCreator</a:t>
            </a:r>
            <a:r>
              <a:rPr lang="en-GB" sz="1600" dirty="0" smtClean="0"/>
              <a:t> is one tool that can be used to author </a:t>
            </a:r>
            <a:r>
              <a:rPr lang="en-GB" sz="1600" dirty="0" err="1" smtClean="0"/>
              <a:t>SpineML</a:t>
            </a:r>
            <a:r>
              <a:rPr lang="en-GB" sz="1600" dirty="0" smtClean="0"/>
              <a:t> models</a:t>
            </a:r>
          </a:p>
          <a:p>
            <a:endParaRPr lang="en-US" sz="1600" dirty="0" smtClean="0"/>
          </a:p>
          <a:p>
            <a:r>
              <a:rPr lang="en-US" sz="1600" dirty="0" smtClean="0"/>
              <a:t>A Graphical User Interface allows models to be specified without any programming</a:t>
            </a:r>
          </a:p>
          <a:p>
            <a:endParaRPr lang="en-US" sz="1600" dirty="0" smtClean="0"/>
          </a:p>
          <a:p>
            <a:r>
              <a:rPr lang="en-US" sz="1600" dirty="0" smtClean="0"/>
              <a:t>Some features:</a:t>
            </a:r>
          </a:p>
          <a:p>
            <a:r>
              <a:rPr lang="en-US" sz="1600" dirty="0" smtClean="0"/>
              <a:t>Graphing</a:t>
            </a:r>
          </a:p>
          <a:p>
            <a:r>
              <a:rPr lang="en-US" sz="1600" dirty="0" smtClean="0"/>
              <a:t>3d </a:t>
            </a:r>
            <a:r>
              <a:rPr lang="en-US" sz="1600" dirty="0" err="1" smtClean="0"/>
              <a:t>visualisation</a:t>
            </a:r>
            <a:endParaRPr lang="en-US" sz="1600" dirty="0" smtClean="0"/>
          </a:p>
          <a:p>
            <a:r>
              <a:rPr lang="en-US" sz="1600" dirty="0" smtClean="0"/>
              <a:t>Extensible simulator support</a:t>
            </a:r>
          </a:p>
          <a:p>
            <a:r>
              <a:rPr lang="en-US" sz="1600" dirty="0" smtClean="0"/>
              <a:t>Version control support</a:t>
            </a:r>
          </a:p>
          <a:p>
            <a:endParaRPr lang="en-US" sz="11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500" dirty="0" smtClean="0"/>
          </a:p>
          <a:p>
            <a:r>
              <a:rPr lang="en-US" sz="1500" dirty="0" smtClean="0"/>
              <a:t>Available at https://</a:t>
            </a:r>
            <a:r>
              <a:rPr lang="en-US" sz="1500" dirty="0" err="1" smtClean="0"/>
              <a:t>github.com/SpineML/SpineCreator</a:t>
            </a:r>
            <a:endParaRPr lang="en-US" sz="15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3773" y="199429"/>
            <a:ext cx="833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SpineCreator</a:t>
            </a:r>
            <a:endParaRPr lang="en-GB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24" y="976198"/>
            <a:ext cx="3684883" cy="2551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624" y="3788510"/>
            <a:ext cx="3681254" cy="25558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73" y="3788510"/>
            <a:ext cx="3681254" cy="25558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3773" y="816120"/>
            <a:ext cx="361183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Based on </a:t>
            </a:r>
            <a:r>
              <a:rPr lang="en-GB" sz="1600" dirty="0" err="1" smtClean="0"/>
              <a:t>QCustom</a:t>
            </a:r>
            <a:r>
              <a:rPr lang="en-GB" sz="1600" dirty="0" err="1" smtClean="0"/>
              <a:t>Plot</a:t>
            </a:r>
            <a:r>
              <a:rPr lang="en-GB" sz="1600" dirty="0" smtClean="0"/>
              <a:t>, which provides a rich interface for plotting graphs.</a:t>
            </a:r>
          </a:p>
          <a:p>
            <a:endParaRPr lang="en-GB" sz="1600" dirty="0" smtClean="0"/>
          </a:p>
          <a:p>
            <a:r>
              <a:rPr lang="en-GB" sz="1600" dirty="0" smtClean="0"/>
              <a:t>Can currently plot </a:t>
            </a:r>
            <a:r>
              <a:rPr lang="en-GB" sz="1600" dirty="0" err="1" smtClean="0"/>
              <a:t>analog</a:t>
            </a:r>
            <a:r>
              <a:rPr lang="en-GB" sz="1600" dirty="0" smtClean="0"/>
              <a:t> and event data (</a:t>
            </a:r>
            <a:r>
              <a:rPr lang="en-GB" sz="1600" dirty="0" err="1" smtClean="0"/>
              <a:t>eg.membrane</a:t>
            </a:r>
            <a:r>
              <a:rPr lang="en-GB" sz="1600" dirty="0" smtClean="0"/>
              <a:t> voltage; action potentials)</a:t>
            </a:r>
          </a:p>
          <a:p>
            <a:endParaRPr lang="en-GB" sz="1600" dirty="0" smtClean="0"/>
          </a:p>
          <a:p>
            <a:r>
              <a:rPr lang="en-GB" sz="1600" dirty="0" smtClean="0"/>
              <a:t>Have proposed an undergraduate project to enhance the capabilities of this element.</a:t>
            </a:r>
            <a:endParaRPr lang="en-US" sz="1600" dirty="0" smtClean="0"/>
          </a:p>
          <a:p>
            <a:endParaRPr lang="en-US" sz="1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3773" y="199429"/>
            <a:ext cx="833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New features: built-in graphing</a:t>
            </a:r>
            <a:endParaRPr lang="en-GB" sz="2400" dirty="0"/>
          </a:p>
        </p:txBody>
      </p:sp>
      <p:pic>
        <p:nvPicPr>
          <p:cNvPr id="7" name="Picture 6" descr="Screen Shot 2014-03-13 at 06.25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779" y="3833189"/>
            <a:ext cx="4564234" cy="2591097"/>
          </a:xfrm>
          <a:prstGeom prst="rect">
            <a:avLst/>
          </a:prstGeom>
        </p:spPr>
      </p:pic>
      <p:pic>
        <p:nvPicPr>
          <p:cNvPr id="8" name="Picture 7" descr="Screen Shot 2014-03-13 at 06.26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79" y="816120"/>
            <a:ext cx="4564234" cy="2598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yback_of_data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63600" y="12700"/>
            <a:ext cx="7416800" cy="683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3773" y="816120"/>
            <a:ext cx="3292473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 smtClean="0"/>
              <a:t>SpineML</a:t>
            </a:r>
            <a:r>
              <a:rPr lang="en-GB" sz="1600" dirty="0" smtClean="0"/>
              <a:t> specification currently defines a set of connection types: explicit connectivity lists can describe any connection</a:t>
            </a:r>
          </a:p>
          <a:p>
            <a:endParaRPr lang="en-GB" sz="1600" dirty="0" smtClean="0"/>
          </a:p>
          <a:p>
            <a:r>
              <a:rPr lang="en-GB" sz="1600" dirty="0" smtClean="0"/>
              <a:t>Generating connectivity lists in an external program possible, but more convenient to integrate this</a:t>
            </a:r>
          </a:p>
          <a:p>
            <a:endParaRPr lang="en-GB" sz="1600" dirty="0" smtClean="0"/>
          </a:p>
          <a:p>
            <a:r>
              <a:rPr lang="en-GB" sz="1600" dirty="0" smtClean="0"/>
              <a:t>Since these connection types are not declarative they are stored in </a:t>
            </a:r>
            <a:r>
              <a:rPr lang="en-GB" sz="1600" dirty="0" err="1" smtClean="0"/>
              <a:t>spineCreator</a:t>
            </a:r>
            <a:r>
              <a:rPr lang="en-GB" sz="1600" dirty="0" smtClean="0"/>
              <a:t> file, not </a:t>
            </a:r>
            <a:r>
              <a:rPr lang="en-GB" sz="1600" dirty="0" err="1" smtClean="0"/>
              <a:t>SpineML</a:t>
            </a:r>
            <a:r>
              <a:rPr lang="en-GB" sz="1600" dirty="0" smtClean="0"/>
              <a:t>. Explicit connections stored in </a:t>
            </a:r>
            <a:r>
              <a:rPr lang="en-GB" sz="1600" dirty="0" err="1" smtClean="0"/>
              <a:t>SpineML</a:t>
            </a:r>
            <a:endParaRPr lang="en-GB" sz="1600" dirty="0" smtClean="0"/>
          </a:p>
          <a:p>
            <a:endParaRPr lang="en-GB" sz="1600" dirty="0" smtClean="0"/>
          </a:p>
          <a:p>
            <a:r>
              <a:rPr lang="en-GB" sz="1600" dirty="0" smtClean="0"/>
              <a:t>Scripts can generate delays </a:t>
            </a:r>
          </a:p>
          <a:p>
            <a:r>
              <a:rPr lang="en-GB" sz="1600" dirty="0" smtClean="0"/>
              <a:t>&amp; weights also</a:t>
            </a:r>
          </a:p>
          <a:p>
            <a:endParaRPr lang="en-US" sz="1600" dirty="0" smtClean="0"/>
          </a:p>
          <a:p>
            <a:endParaRPr lang="en-US" sz="1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3773" y="199429"/>
            <a:ext cx="833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New features: extensible connectivity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3264226" y="3841790"/>
            <a:ext cx="6328484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Prestige Elite Std"/>
              </a:rPr>
              <a:t>#!/</a:t>
            </a:r>
            <a:r>
              <a:rPr lang="en-US" sz="1000" dirty="0" err="1" smtClean="0">
                <a:latin typeface="Prestige Elite Std"/>
              </a:rPr>
              <a:t>usr</a:t>
            </a:r>
            <a:r>
              <a:rPr lang="en-US" sz="1000" dirty="0" smtClean="0">
                <a:latin typeface="Prestige Elite Std"/>
              </a:rPr>
              <a:t>/bin/</a:t>
            </a:r>
            <a:r>
              <a:rPr lang="en-US" sz="1000" dirty="0" smtClean="0">
                <a:latin typeface="Prestige Elite Std"/>
              </a:rPr>
              <a:t>python</a:t>
            </a:r>
          </a:p>
          <a:p>
            <a:r>
              <a:rPr lang="en-US" sz="1000" dirty="0" smtClean="0">
                <a:latin typeface="Prestige Elite Std"/>
              </a:rPr>
              <a:t>#</a:t>
            </a:r>
            <a:r>
              <a:rPr lang="en-US" sz="1000" dirty="0" smtClean="0">
                <a:latin typeface="Prestige Elite Std"/>
              </a:rPr>
              <a:t>PARNAME=a</a:t>
            </a:r>
            <a:r>
              <a:rPr lang="en-US" sz="1000" dirty="0" smtClean="0">
                <a:latin typeface="Prestige Elite Std"/>
              </a:rPr>
              <a:t> #</a:t>
            </a:r>
            <a:r>
              <a:rPr lang="en-US" sz="1000" dirty="0" smtClean="0">
                <a:latin typeface="Prestige Elite Std"/>
              </a:rPr>
              <a:t>LOC=</a:t>
            </a:r>
            <a:r>
              <a:rPr lang="en-US" sz="1000" dirty="0" smtClean="0">
                <a:latin typeface="Prestige Elite Std"/>
              </a:rPr>
              <a:t>1,1</a:t>
            </a:r>
          </a:p>
          <a:p>
            <a:r>
              <a:rPr lang="en-US" sz="1000" dirty="0" smtClean="0">
                <a:latin typeface="Prestige Elite Std"/>
              </a:rPr>
              <a:t>#</a:t>
            </a:r>
            <a:r>
              <a:rPr lang="en-US" sz="1000" dirty="0" smtClean="0">
                <a:latin typeface="Prestige Elite Std"/>
              </a:rPr>
              <a:t>PARNAME=</a:t>
            </a:r>
            <a:r>
              <a:rPr lang="en-US" sz="1000" dirty="0" err="1" smtClean="0">
                <a:latin typeface="Prestige Elite Std"/>
              </a:rPr>
              <a:t>b</a:t>
            </a:r>
            <a:r>
              <a:rPr lang="en-US" sz="1000" dirty="0" smtClean="0">
                <a:latin typeface="Prestige Elite Std"/>
              </a:rPr>
              <a:t> #LOC=</a:t>
            </a:r>
            <a:r>
              <a:rPr lang="en-US" sz="1000" dirty="0" smtClean="0">
                <a:latin typeface="Prestige Elite Std"/>
              </a:rPr>
              <a:t>1,2</a:t>
            </a:r>
          </a:p>
          <a:p>
            <a:endParaRPr lang="en-US" sz="1000" dirty="0" smtClean="0">
              <a:latin typeface="Prestige Elite Std"/>
            </a:endParaRPr>
          </a:p>
          <a:p>
            <a:r>
              <a:rPr lang="en-US" sz="1000" dirty="0" smtClean="0">
                <a:latin typeface="Prestige Elite Std"/>
              </a:rPr>
              <a:t>def </a:t>
            </a:r>
            <a:r>
              <a:rPr lang="en-US" sz="1000" dirty="0" err="1" smtClean="0">
                <a:latin typeface="Prestige Elite Std"/>
              </a:rPr>
              <a:t>connectionFunc(srclocs,dstlocs,a,b</a:t>
            </a:r>
            <a:r>
              <a:rPr lang="en-US" sz="1000" dirty="0" smtClean="0">
                <a:latin typeface="Prestige Elite Std"/>
              </a:rPr>
              <a:t>):</a:t>
            </a:r>
          </a:p>
          <a:p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smtClean="0">
                <a:latin typeface="Prestige Elite Std"/>
              </a:rPr>
              <a:t>import math	</a:t>
            </a:r>
            <a:r>
              <a:rPr lang="en-US" sz="1000" dirty="0" smtClean="0">
                <a:latin typeface="Prestige Elite Std"/>
              </a:rPr>
              <a:t>	</a:t>
            </a:r>
          </a:p>
          <a:p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err="1" smtClean="0">
                <a:latin typeface="Prestige Elite Std"/>
              </a:rPr>
              <a:t>i</a:t>
            </a:r>
            <a:r>
              <a:rPr lang="en-US" sz="1000" dirty="0" smtClean="0">
                <a:latin typeface="Prestige Elite Std"/>
              </a:rPr>
              <a:t> </a:t>
            </a:r>
            <a:r>
              <a:rPr lang="en-US" sz="1000" dirty="0" smtClean="0">
                <a:latin typeface="Prestige Elite Std"/>
              </a:rPr>
              <a:t>= 0</a:t>
            </a:r>
            <a:r>
              <a:rPr lang="en-US" sz="1000" dirty="0" smtClean="0">
                <a:latin typeface="Prestige Elite Std"/>
              </a:rPr>
              <a:t>	</a:t>
            </a:r>
          </a:p>
          <a:p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smtClean="0">
                <a:latin typeface="Prestige Elite Std"/>
              </a:rPr>
              <a:t>out </a:t>
            </a:r>
            <a:r>
              <a:rPr lang="en-US" sz="1000" dirty="0" smtClean="0">
                <a:latin typeface="Prestige Elite Std"/>
              </a:rPr>
              <a:t>= []</a:t>
            </a:r>
            <a:r>
              <a:rPr lang="en-US" sz="1000" dirty="0" smtClean="0">
                <a:latin typeface="Prestige Elite Std"/>
              </a:rPr>
              <a:t>	</a:t>
            </a:r>
          </a:p>
          <a:p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smtClean="0">
                <a:latin typeface="Prestige Elite Std"/>
              </a:rPr>
              <a:t>for </a:t>
            </a:r>
            <a:r>
              <a:rPr lang="en-US" sz="1000" dirty="0" err="1" smtClean="0">
                <a:latin typeface="Prestige Elite Std"/>
              </a:rPr>
              <a:t>srcloc</a:t>
            </a:r>
            <a:r>
              <a:rPr lang="en-US" sz="1000" dirty="0" smtClean="0">
                <a:latin typeface="Prestige Elite Std"/>
              </a:rPr>
              <a:t> in </a:t>
            </a:r>
            <a:r>
              <a:rPr lang="en-US" sz="1000" dirty="0" err="1" smtClean="0">
                <a:latin typeface="Prestige Elite Std"/>
              </a:rPr>
              <a:t>srclocs</a:t>
            </a:r>
            <a:r>
              <a:rPr lang="en-US" sz="1000" dirty="0" smtClean="0">
                <a:latin typeface="Prestige Elite Std"/>
              </a:rPr>
              <a:t>:</a:t>
            </a:r>
          </a:p>
          <a:p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err="1" smtClean="0">
                <a:latin typeface="Prestige Elite Std"/>
              </a:rPr>
              <a:t>j</a:t>
            </a:r>
            <a:r>
              <a:rPr lang="en-US" sz="1000" dirty="0" smtClean="0">
                <a:latin typeface="Prestige Elite Std"/>
              </a:rPr>
              <a:t> </a:t>
            </a:r>
            <a:r>
              <a:rPr lang="en-US" sz="1000" dirty="0" smtClean="0">
                <a:latin typeface="Prestige Elite Std"/>
              </a:rPr>
              <a:t>= 0	</a:t>
            </a:r>
            <a:r>
              <a:rPr lang="en-US" sz="1000" dirty="0" smtClean="0">
                <a:latin typeface="Prestige Elite Std"/>
              </a:rPr>
              <a:t>	</a:t>
            </a:r>
          </a:p>
          <a:p>
            <a:r>
              <a:rPr lang="en-US" sz="1000" dirty="0" smtClean="0">
                <a:latin typeface="Prestige Elite Std"/>
              </a:rPr>
              <a:t>		for </a:t>
            </a:r>
            <a:r>
              <a:rPr lang="en-US" sz="1000" dirty="0" err="1" smtClean="0">
                <a:latin typeface="Prestige Elite Std"/>
              </a:rPr>
              <a:t>dstloc</a:t>
            </a:r>
            <a:r>
              <a:rPr lang="en-US" sz="1000" dirty="0" smtClean="0">
                <a:latin typeface="Prestige Elite Std"/>
              </a:rPr>
              <a:t> in </a:t>
            </a:r>
            <a:r>
              <a:rPr lang="en-US" sz="1000" dirty="0" err="1" smtClean="0">
                <a:latin typeface="Prestige Elite Std"/>
              </a:rPr>
              <a:t>dstlocs</a:t>
            </a:r>
            <a:r>
              <a:rPr lang="en-US" sz="1000" dirty="0" smtClean="0">
                <a:latin typeface="Prestige Elite Std"/>
              </a:rPr>
              <a:t>:</a:t>
            </a:r>
          </a:p>
          <a:p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smtClean="0">
                <a:latin typeface="Prestige Elite Std"/>
              </a:rPr>
              <a:t>		dist </a:t>
            </a:r>
            <a:r>
              <a:rPr lang="en-US" sz="1000" dirty="0" smtClean="0">
                <a:latin typeface="Prestige Elite Std"/>
              </a:rPr>
              <a:t>= math.sqrt(math.pow((srcloc[0] - dstloc[0]),2) + math.pow((srcloc[1] - dstloc[1]),2) + math.pow((srcloc[2] - dstloc[2]),2)</a:t>
            </a:r>
            <a:r>
              <a:rPr lang="en-US" sz="1000" dirty="0" smtClean="0">
                <a:latin typeface="Prestige Elite Std"/>
              </a:rPr>
              <a:t>)</a:t>
            </a:r>
          </a:p>
          <a:p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smtClean="0">
                <a:latin typeface="Prestige Elite Std"/>
              </a:rPr>
              <a:t>		if dist &lt;</a:t>
            </a:r>
            <a:r>
              <a:rPr lang="en-US" sz="1000" dirty="0" smtClean="0">
                <a:latin typeface="Prestige Elite Std"/>
              </a:rPr>
              <a:t> a:</a:t>
            </a:r>
          </a:p>
          <a:p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smtClean="0">
                <a:latin typeface="Prestige Elite Std"/>
              </a:rPr>
              <a:t>			</a:t>
            </a:r>
            <a:r>
              <a:rPr lang="en-US" sz="1000" dirty="0" err="1" smtClean="0">
                <a:latin typeface="Prestige Elite Std"/>
              </a:rPr>
              <a:t>conn</a:t>
            </a:r>
            <a:r>
              <a:rPr lang="en-US" sz="1000" dirty="0" smtClean="0">
                <a:latin typeface="Prestige Elite Std"/>
              </a:rPr>
              <a:t> = (i,j,0</a:t>
            </a:r>
            <a:r>
              <a:rPr lang="en-US" sz="1000" dirty="0" smtClean="0">
                <a:latin typeface="Prestige Elite Std"/>
              </a:rPr>
              <a:t>,b/a)</a:t>
            </a:r>
          </a:p>
          <a:p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smtClean="0">
                <a:latin typeface="Prestige Elite Std"/>
              </a:rPr>
              <a:t>			</a:t>
            </a:r>
            <a:r>
              <a:rPr lang="en-US" sz="1000" dirty="0" err="1" smtClean="0">
                <a:latin typeface="Prestige Elite Std"/>
              </a:rPr>
              <a:t>out.append(conn</a:t>
            </a:r>
            <a:r>
              <a:rPr lang="en-US" sz="1000" dirty="0" smtClean="0">
                <a:latin typeface="Prestige Elite Std"/>
              </a:rPr>
              <a:t>)</a:t>
            </a:r>
          </a:p>
          <a:p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smtClean="0">
                <a:latin typeface="Prestige Elite Std"/>
              </a:rPr>
              <a:t>		</a:t>
            </a:r>
            <a:r>
              <a:rPr lang="en-US" sz="1000" dirty="0" err="1" smtClean="0">
                <a:latin typeface="Prestige Elite Std"/>
              </a:rPr>
              <a:t>j</a:t>
            </a:r>
            <a:r>
              <a:rPr lang="en-US" sz="1000" dirty="0" smtClean="0">
                <a:latin typeface="Prestige Elite Std"/>
              </a:rPr>
              <a:t> = </a:t>
            </a:r>
            <a:r>
              <a:rPr lang="en-US" sz="1000" dirty="0" err="1" smtClean="0">
                <a:latin typeface="Prestige Elite Std"/>
              </a:rPr>
              <a:t>j</a:t>
            </a:r>
            <a:r>
              <a:rPr lang="en-US" sz="1000" dirty="0" smtClean="0">
                <a:latin typeface="Prestige Elite Std"/>
              </a:rPr>
              <a:t> + </a:t>
            </a:r>
            <a:r>
              <a:rPr lang="en-US" sz="1000" dirty="0" smtClean="0">
                <a:latin typeface="Prestige Elite Std"/>
              </a:rPr>
              <a:t>1</a:t>
            </a:r>
          </a:p>
          <a:p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smtClean="0">
                <a:latin typeface="Prestige Elite Std"/>
              </a:rPr>
              <a:t>	</a:t>
            </a:r>
            <a:r>
              <a:rPr lang="en-US" sz="1000" dirty="0" err="1" smtClean="0">
                <a:latin typeface="Prestige Elite Std"/>
              </a:rPr>
              <a:t>i</a:t>
            </a:r>
            <a:r>
              <a:rPr lang="en-US" sz="1000" dirty="0" smtClean="0">
                <a:latin typeface="Prestige Elite Std"/>
              </a:rPr>
              <a:t> = </a:t>
            </a:r>
            <a:r>
              <a:rPr lang="en-US" sz="1000" dirty="0" err="1" smtClean="0">
                <a:latin typeface="Prestige Elite Std"/>
              </a:rPr>
              <a:t>i</a:t>
            </a:r>
            <a:r>
              <a:rPr lang="en-US" sz="1000" dirty="0" smtClean="0">
                <a:latin typeface="Prestige Elite Std"/>
              </a:rPr>
              <a:t> + </a:t>
            </a:r>
            <a:r>
              <a:rPr lang="en-US" sz="1000" dirty="0" smtClean="0">
                <a:latin typeface="Prestige Elite Std"/>
              </a:rPr>
              <a:t>1</a:t>
            </a:r>
          </a:p>
          <a:p>
            <a:r>
              <a:rPr lang="en-US" sz="1000" dirty="0" smtClean="0">
                <a:latin typeface="Prestige Elite Std"/>
              </a:rPr>
              <a:t>	return </a:t>
            </a:r>
            <a:r>
              <a:rPr lang="en-US" sz="1000" dirty="0" smtClean="0">
                <a:latin typeface="Prestige Elite Std"/>
              </a:rPr>
              <a:t>out</a:t>
            </a:r>
            <a:endParaRPr lang="en-GB" sz="1000" dirty="0">
              <a:latin typeface="Prestige Elite Std"/>
            </a:endParaRPr>
          </a:p>
        </p:txBody>
      </p:sp>
      <p:pic>
        <p:nvPicPr>
          <p:cNvPr id="10" name="Picture 9" descr="Screen Shot 2014-03-13 at 06.39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246" y="831438"/>
            <a:ext cx="5040767" cy="28638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3773" y="1834287"/>
            <a:ext cx="3611835" cy="3801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Copy / paste</a:t>
            </a:r>
          </a:p>
          <a:p>
            <a:endParaRPr lang="en-GB" dirty="0" smtClean="0"/>
          </a:p>
          <a:p>
            <a:r>
              <a:rPr lang="en-GB" dirty="0" smtClean="0"/>
              <a:t>Undo / </a:t>
            </a:r>
            <a:r>
              <a:rPr lang="en-GB" dirty="0" smtClean="0"/>
              <a:t>Redo</a:t>
            </a:r>
          </a:p>
          <a:p>
            <a:endParaRPr lang="en-GB" dirty="0" smtClean="0"/>
          </a:p>
          <a:p>
            <a:r>
              <a:rPr lang="en-GB" dirty="0" smtClean="0"/>
              <a:t>Tooltips</a:t>
            </a:r>
          </a:p>
          <a:p>
            <a:endParaRPr lang="en-GB" dirty="0" smtClean="0"/>
          </a:p>
          <a:p>
            <a:r>
              <a:rPr lang="en-GB" dirty="0" smtClean="0"/>
              <a:t>Recent projects menu</a:t>
            </a:r>
          </a:p>
          <a:p>
            <a:endParaRPr lang="en-GB" dirty="0" smtClean="0"/>
          </a:p>
          <a:p>
            <a:r>
              <a:rPr lang="en-GB" dirty="0" smtClean="0"/>
              <a:t>Multiple open projects</a:t>
            </a:r>
          </a:p>
          <a:p>
            <a:endParaRPr lang="en-GB" dirty="0" smtClean="0"/>
          </a:p>
          <a:p>
            <a:r>
              <a:rPr lang="en-GB" dirty="0" smtClean="0"/>
              <a:t>Import / export</a:t>
            </a:r>
          </a:p>
          <a:p>
            <a:endParaRPr lang="en-GB" sz="1600" dirty="0" smtClean="0"/>
          </a:p>
          <a:p>
            <a:endParaRPr lang="en-US" sz="1600" dirty="0" smtClean="0"/>
          </a:p>
          <a:p>
            <a:endParaRPr lang="en-US" sz="1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3773" y="199429"/>
            <a:ext cx="833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New features: </a:t>
            </a:r>
            <a:r>
              <a:rPr lang="en-GB" sz="2400" dirty="0" smtClean="0"/>
              <a:t>refinements</a:t>
            </a:r>
            <a:endParaRPr lang="en-GB" sz="2400" dirty="0"/>
          </a:p>
        </p:txBody>
      </p:sp>
      <p:pic>
        <p:nvPicPr>
          <p:cNvPr id="9" name="Picture 8" descr="v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41" y="365584"/>
            <a:ext cx="4215772" cy="2965677"/>
          </a:xfrm>
          <a:prstGeom prst="rect">
            <a:avLst/>
          </a:prstGeom>
        </p:spPr>
      </p:pic>
      <p:pic>
        <p:nvPicPr>
          <p:cNvPr id="10" name="Picture 9" descr="BG_models_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36" y="3293721"/>
            <a:ext cx="2136213" cy="3293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3774" y="1246375"/>
            <a:ext cx="2990728" cy="493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 smtClean="0"/>
              <a:t>SpineML</a:t>
            </a:r>
            <a:r>
              <a:rPr lang="en-GB" sz="1600" dirty="0" smtClean="0"/>
              <a:t> can specify various inputs and outputs to a model. </a:t>
            </a:r>
          </a:p>
          <a:p>
            <a:endParaRPr lang="en-GB" sz="1600" dirty="0" smtClean="0"/>
          </a:p>
          <a:p>
            <a:r>
              <a:rPr lang="en-GB" sz="1600" dirty="0" smtClean="0"/>
              <a:t>Inputs put data in, outputs used for logging usually</a:t>
            </a:r>
          </a:p>
          <a:p>
            <a:endParaRPr lang="en-GB" sz="1600" dirty="0" smtClean="0"/>
          </a:p>
          <a:p>
            <a:r>
              <a:rPr lang="en-GB" sz="1600" dirty="0" smtClean="0"/>
              <a:t>External inputs &amp; outputs connect via TCP/IP to other programs.</a:t>
            </a:r>
          </a:p>
          <a:p>
            <a:endParaRPr lang="en-GB" sz="1600" dirty="0" smtClean="0"/>
          </a:p>
          <a:p>
            <a:r>
              <a:rPr lang="en-GB" sz="1600" dirty="0" smtClean="0"/>
              <a:t>Simple API for inclusion in other software</a:t>
            </a:r>
          </a:p>
          <a:p>
            <a:endParaRPr lang="en-GB" sz="1600" dirty="0" smtClean="0"/>
          </a:p>
          <a:p>
            <a:r>
              <a:rPr lang="en-GB" sz="1600" dirty="0" smtClean="0"/>
              <a:t>Allows connection of complex environments or robotic hardware to </a:t>
            </a:r>
            <a:r>
              <a:rPr lang="en-GB" sz="1600" dirty="0" err="1" smtClean="0"/>
              <a:t>SpineML</a:t>
            </a:r>
            <a:r>
              <a:rPr lang="en-GB" sz="1600" dirty="0" smtClean="0"/>
              <a:t> models</a:t>
            </a:r>
          </a:p>
          <a:p>
            <a:endParaRPr lang="en-GB" sz="1600" dirty="0" smtClean="0"/>
          </a:p>
          <a:p>
            <a:endParaRPr lang="en-GB" sz="1600" dirty="0" smtClean="0"/>
          </a:p>
          <a:p>
            <a:endParaRPr lang="en-US" sz="1600" dirty="0" smtClean="0"/>
          </a:p>
          <a:p>
            <a:endParaRPr lang="en-US" sz="1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3773" y="199429"/>
            <a:ext cx="833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New features: external programs</a:t>
            </a:r>
            <a:endParaRPr lang="en-GB" sz="2400" dirty="0"/>
          </a:p>
        </p:txBody>
      </p:sp>
      <p:pic>
        <p:nvPicPr>
          <p:cNvPr id="8" name="Picture 7" descr="Screen Shot 2014-03-13 at 06.58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609" y="1944912"/>
            <a:ext cx="5342512" cy="29859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3774" y="1246375"/>
            <a:ext cx="29907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Looking to automate release process - regular </a:t>
            </a:r>
            <a:r>
              <a:rPr lang="en-US" sz="1600" dirty="0" smtClean="0"/>
              <a:t>builds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Seb</a:t>
            </a:r>
            <a:r>
              <a:rPr lang="en-US" sz="1600" dirty="0" smtClean="0"/>
              <a:t> </a:t>
            </a:r>
            <a:r>
              <a:rPr lang="en-US" sz="1600" dirty="0" smtClean="0"/>
              <a:t>James - many years experience producing high use </a:t>
            </a:r>
            <a:r>
              <a:rPr lang="en-US" sz="1600" dirty="0" smtClean="0"/>
              <a:t>software</a:t>
            </a:r>
          </a:p>
          <a:p>
            <a:endParaRPr lang="en-US" sz="1600" dirty="0" smtClean="0"/>
          </a:p>
          <a:p>
            <a:r>
              <a:rPr lang="en-US" sz="1600" dirty="0" smtClean="0"/>
              <a:t>Packaging </a:t>
            </a:r>
            <a:r>
              <a:rPr lang="en-US" sz="1600" dirty="0" smtClean="0"/>
              <a:t>Linux </a:t>
            </a:r>
            <a:r>
              <a:rPr lang="en-US" sz="1600" dirty="0" err="1" smtClean="0"/>
              <a:t>spineCreator</a:t>
            </a:r>
            <a:r>
              <a:rPr lang="en-US" sz="1600" dirty="0" smtClean="0"/>
              <a:t> for inclusion in </a:t>
            </a:r>
            <a:r>
              <a:rPr lang="en-US" sz="1600" dirty="0" err="1" smtClean="0"/>
              <a:t>Debian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Creating </a:t>
            </a:r>
            <a:r>
              <a:rPr lang="en-US" sz="1600" dirty="0" smtClean="0"/>
              <a:t>an installer for the Windows version of </a:t>
            </a:r>
            <a:r>
              <a:rPr lang="en-US" sz="1600" dirty="0" err="1" smtClean="0"/>
              <a:t>spineCreator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Constructed </a:t>
            </a:r>
            <a:r>
              <a:rPr lang="en-US" sz="1600" dirty="0" smtClean="0"/>
              <a:t>a Mac .app which is self contained</a:t>
            </a:r>
            <a:endParaRPr lang="en-US" sz="1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3773" y="199429"/>
            <a:ext cx="833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Working towards </a:t>
            </a:r>
            <a:r>
              <a:rPr lang="en-GB" sz="2400" dirty="0" smtClean="0"/>
              <a:t>a </a:t>
            </a:r>
            <a:r>
              <a:rPr lang="en-GB" sz="2400" dirty="0" smtClean="0"/>
              <a:t>release </a:t>
            </a:r>
            <a:r>
              <a:rPr lang="en-GB" sz="2400" dirty="0" smtClean="0"/>
              <a:t>process</a:t>
            </a:r>
            <a:endParaRPr lang="en-GB" sz="2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9604" y="1605373"/>
            <a:ext cx="917426" cy="112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8552" y="2730689"/>
            <a:ext cx="2449464" cy="1521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82113" y="4473752"/>
            <a:ext cx="2022583" cy="111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849</Words>
  <Application>Microsoft Macintosh PowerPoint</Application>
  <PresentationFormat>On-screen Show (4:3)</PresentationFormat>
  <Paragraphs>141</Paragraphs>
  <Slides>15</Slides>
  <Notes>1</Notes>
  <HiddenSlides>2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SpineML and SpineCreator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 C</dc:creator>
  <cp:lastModifiedBy>A C</cp:lastModifiedBy>
  <cp:revision>11</cp:revision>
  <dcterms:created xsi:type="dcterms:W3CDTF">2014-03-12T17:33:20Z</dcterms:created>
  <dcterms:modified xsi:type="dcterms:W3CDTF">2014-03-13T11:38:20Z</dcterms:modified>
</cp:coreProperties>
</file>